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8" r:id="rId2"/>
    <p:sldId id="306" r:id="rId3"/>
    <p:sldId id="307" r:id="rId4"/>
    <p:sldId id="309" r:id="rId5"/>
    <p:sldId id="30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289" r:id="rId15"/>
    <p:sldId id="256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37E"/>
    <a:srgbClr val="0BA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1" autoAdjust="0"/>
    <p:restoredTop sz="94660"/>
  </p:normalViewPr>
  <p:slideViewPr>
    <p:cSldViewPr>
      <p:cViewPr varScale="1">
        <p:scale>
          <a:sx n="71" d="100"/>
          <a:sy n="71" d="100"/>
        </p:scale>
        <p:origin x="55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37BAB-5DBC-431E-8814-22A5BD6DA4B4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06066-5D9A-42A0-9871-85CC36A31A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28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6066-5D9A-42A0-9871-85CC36A31AC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20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6066-5D9A-42A0-9871-85CC36A31AC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61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6066-5D9A-42A0-9871-85CC36A31AC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30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EE14-63BC-4AFB-9770-435CB10805C1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3A57-8C17-4EA3-9D23-FE680CBF1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86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EE14-63BC-4AFB-9770-435CB10805C1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3A57-8C17-4EA3-9D23-FE680CBF1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5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EE14-63BC-4AFB-9770-435CB10805C1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3A57-8C17-4EA3-9D23-FE680CBF1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9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EE14-63BC-4AFB-9770-435CB10805C1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3A57-8C17-4EA3-9D23-FE680CBF1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0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EE14-63BC-4AFB-9770-435CB10805C1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3A57-8C17-4EA3-9D23-FE680CBF1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53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EE14-63BC-4AFB-9770-435CB10805C1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3A57-8C17-4EA3-9D23-FE680CBF1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03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EE14-63BC-4AFB-9770-435CB10805C1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3A57-8C17-4EA3-9D23-FE680CBF1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88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EE14-63BC-4AFB-9770-435CB10805C1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3A57-8C17-4EA3-9D23-FE680CBF1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6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EE14-63BC-4AFB-9770-435CB10805C1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3A57-8C17-4EA3-9D23-FE680CBF1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37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EE14-63BC-4AFB-9770-435CB10805C1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3A57-8C17-4EA3-9D23-FE680CBF1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49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EE14-63BC-4AFB-9770-435CB10805C1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3A57-8C17-4EA3-9D23-FE680CBF1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11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4EE14-63BC-4AFB-9770-435CB10805C1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B3A57-8C17-4EA3-9D23-FE680CBF1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6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4671"/>
              </p:ext>
            </p:extLst>
          </p:nvPr>
        </p:nvGraphicFramePr>
        <p:xfrm>
          <a:off x="8747" y="6669360"/>
          <a:ext cx="9135252" cy="188640"/>
        </p:xfrm>
        <a:graphic>
          <a:graphicData uri="http://schemas.openxmlformats.org/drawingml/2006/table">
            <a:tbl>
              <a:tblPr firstRow="1" firstCol="1" bandRow="1"/>
              <a:tblGrid>
                <a:gridCol w="1546183"/>
                <a:gridCol w="1510721"/>
                <a:gridCol w="1510721"/>
                <a:gridCol w="1582660"/>
                <a:gridCol w="1438782"/>
                <a:gridCol w="1546185"/>
              </a:tblGrid>
              <a:tr h="1886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E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C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6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1623"/>
              </p:ext>
            </p:extLst>
          </p:nvPr>
        </p:nvGraphicFramePr>
        <p:xfrm>
          <a:off x="8747" y="6151200"/>
          <a:ext cx="9135252" cy="518160"/>
        </p:xfrm>
        <a:graphic>
          <a:graphicData uri="http://schemas.openxmlformats.org/drawingml/2006/table">
            <a:tbl>
              <a:tblPr firstRow="1" firstCol="1" bandRow="1"/>
              <a:tblGrid>
                <a:gridCol w="9135252"/>
              </a:tblGrid>
              <a:tr h="4614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116632"/>
            <a:ext cx="2971800" cy="7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85191"/>
          </a:xfrm>
        </p:spPr>
        <p:txBody>
          <a:bodyPr>
            <a:normAutofit fontScale="90000"/>
          </a:bodyPr>
          <a:lstStyle/>
          <a:p>
            <a:r>
              <a:rPr lang="nl-NL" smtClean="0">
                <a:solidFill>
                  <a:srgbClr val="10137E"/>
                </a:solidFill>
              </a:rPr>
              <a:t>Geschillencommissie</a:t>
            </a:r>
            <a:br>
              <a:rPr lang="nl-NL" smtClean="0">
                <a:solidFill>
                  <a:srgbClr val="10137E"/>
                </a:solidFill>
              </a:rPr>
            </a:br>
            <a:r>
              <a:rPr lang="nl-NL" smtClean="0">
                <a:solidFill>
                  <a:srgbClr val="10137E"/>
                </a:solidFill>
              </a:rPr>
              <a:t>Passend Onderwijs</a:t>
            </a:r>
            <a:endParaRPr lang="nl-NL" dirty="0">
              <a:solidFill>
                <a:srgbClr val="10137E"/>
              </a:solidFill>
            </a:endParaRPr>
          </a:p>
        </p:txBody>
      </p:sp>
      <p:sp>
        <p:nvSpPr>
          <p:cNvPr id="11" name="Tijdelijke aanduiding voor inhoud 4"/>
          <p:cNvSpPr>
            <a:spLocks noGrp="1" noChangeAspect="1"/>
          </p:cNvSpPr>
          <p:nvPr>
            <p:ph idx="1"/>
          </p:nvPr>
        </p:nvSpPr>
        <p:spPr>
          <a:xfrm>
            <a:off x="457200" y="2348880"/>
            <a:ext cx="8229600" cy="3024336"/>
          </a:xfrm>
        </p:spPr>
        <p:txBody>
          <a:bodyPr>
            <a:noAutofit/>
          </a:bodyPr>
          <a:lstStyle/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1 november 2016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De Flint, Amersfoort</a:t>
            </a:r>
            <a:endParaRPr lang="nl-NL" dirty="0">
              <a:solidFill>
                <a:srgbClr val="101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4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4671"/>
              </p:ext>
            </p:extLst>
          </p:nvPr>
        </p:nvGraphicFramePr>
        <p:xfrm>
          <a:off x="8747" y="6669360"/>
          <a:ext cx="9135252" cy="188640"/>
        </p:xfrm>
        <a:graphic>
          <a:graphicData uri="http://schemas.openxmlformats.org/drawingml/2006/table">
            <a:tbl>
              <a:tblPr firstRow="1" firstCol="1" bandRow="1"/>
              <a:tblGrid>
                <a:gridCol w="1546183"/>
                <a:gridCol w="1510721"/>
                <a:gridCol w="1510721"/>
                <a:gridCol w="1582660"/>
                <a:gridCol w="1438782"/>
                <a:gridCol w="1546185"/>
              </a:tblGrid>
              <a:tr h="1886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E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C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6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1623"/>
              </p:ext>
            </p:extLst>
          </p:nvPr>
        </p:nvGraphicFramePr>
        <p:xfrm>
          <a:off x="8747" y="6151200"/>
          <a:ext cx="9135252" cy="518160"/>
        </p:xfrm>
        <a:graphic>
          <a:graphicData uri="http://schemas.openxmlformats.org/drawingml/2006/table">
            <a:tbl>
              <a:tblPr firstRow="1" firstCol="1" bandRow="1"/>
              <a:tblGrid>
                <a:gridCol w="9135252"/>
              </a:tblGrid>
              <a:tr h="4614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116632"/>
            <a:ext cx="2971800" cy="7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85191"/>
          </a:xfrm>
        </p:spPr>
        <p:txBody>
          <a:bodyPr/>
          <a:lstStyle/>
          <a:p>
            <a:r>
              <a:rPr lang="nl-NL" smtClean="0">
                <a:solidFill>
                  <a:srgbClr val="10137E"/>
                </a:solidFill>
              </a:rPr>
              <a:t>Verwijdering - Stramien</a:t>
            </a:r>
            <a:endParaRPr lang="nl-NL" dirty="0">
              <a:solidFill>
                <a:srgbClr val="10137E"/>
              </a:solidFill>
            </a:endParaRPr>
          </a:p>
        </p:txBody>
      </p:sp>
      <p:sp>
        <p:nvSpPr>
          <p:cNvPr id="11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209331"/>
          </a:xfrm>
        </p:spPr>
        <p:txBody>
          <a:bodyPr>
            <a:noAutofit/>
          </a:bodyPr>
          <a:lstStyle/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Ruime bevoegdheid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Ernst van de feiten: marginale toetsing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Voldaan aan schoolregels en de wet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Indien leerling met EO: opp vereist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Uiterste redmiddel</a:t>
            </a:r>
            <a:endParaRPr lang="nl-NL" dirty="0">
              <a:solidFill>
                <a:srgbClr val="101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4671"/>
              </p:ext>
            </p:extLst>
          </p:nvPr>
        </p:nvGraphicFramePr>
        <p:xfrm>
          <a:off x="8747" y="6669360"/>
          <a:ext cx="9135252" cy="188640"/>
        </p:xfrm>
        <a:graphic>
          <a:graphicData uri="http://schemas.openxmlformats.org/drawingml/2006/table">
            <a:tbl>
              <a:tblPr firstRow="1" firstCol="1" bandRow="1"/>
              <a:tblGrid>
                <a:gridCol w="1546183"/>
                <a:gridCol w="1510721"/>
                <a:gridCol w="1510721"/>
                <a:gridCol w="1582660"/>
                <a:gridCol w="1438782"/>
                <a:gridCol w="1546185"/>
              </a:tblGrid>
              <a:tr h="1886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E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C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6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1623"/>
              </p:ext>
            </p:extLst>
          </p:nvPr>
        </p:nvGraphicFramePr>
        <p:xfrm>
          <a:off x="8747" y="6151200"/>
          <a:ext cx="9135252" cy="518160"/>
        </p:xfrm>
        <a:graphic>
          <a:graphicData uri="http://schemas.openxmlformats.org/drawingml/2006/table">
            <a:tbl>
              <a:tblPr firstRow="1" firstCol="1" bandRow="1"/>
              <a:tblGrid>
                <a:gridCol w="9135252"/>
              </a:tblGrid>
              <a:tr h="4614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116632"/>
            <a:ext cx="2971800" cy="7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85191"/>
          </a:xfrm>
        </p:spPr>
        <p:txBody>
          <a:bodyPr/>
          <a:lstStyle/>
          <a:p>
            <a:r>
              <a:rPr lang="nl-NL" smtClean="0">
                <a:solidFill>
                  <a:srgbClr val="10137E"/>
                </a:solidFill>
              </a:rPr>
              <a:t>Verwijdering </a:t>
            </a:r>
            <a:endParaRPr lang="nl-NL" dirty="0">
              <a:solidFill>
                <a:srgbClr val="10137E"/>
              </a:solidFill>
            </a:endParaRPr>
          </a:p>
        </p:txBody>
      </p:sp>
      <p:sp>
        <p:nvSpPr>
          <p:cNvPr id="11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209331"/>
          </a:xfrm>
        </p:spPr>
        <p:txBody>
          <a:bodyPr>
            <a:noAutofit/>
          </a:bodyPr>
          <a:lstStyle/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Stramien:			GPO 106740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Handelingsverlegen:	GPO 107372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Zorgplicht:			GPO 107228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Hoorplicht:			GPO 106862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Veiligheid			GPO 106778, 107048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Motivering			GPO 107059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Uiterste middel		GPO 107243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Bij ll met EO, opp nodig	GPO 107219</a:t>
            </a:r>
            <a:endParaRPr lang="nl-NL" dirty="0">
              <a:solidFill>
                <a:srgbClr val="101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4671"/>
              </p:ext>
            </p:extLst>
          </p:nvPr>
        </p:nvGraphicFramePr>
        <p:xfrm>
          <a:off x="8747" y="6669360"/>
          <a:ext cx="9135252" cy="188640"/>
        </p:xfrm>
        <a:graphic>
          <a:graphicData uri="http://schemas.openxmlformats.org/drawingml/2006/table">
            <a:tbl>
              <a:tblPr firstRow="1" firstCol="1" bandRow="1"/>
              <a:tblGrid>
                <a:gridCol w="1546183"/>
                <a:gridCol w="1510721"/>
                <a:gridCol w="1510721"/>
                <a:gridCol w="1582660"/>
                <a:gridCol w="1438782"/>
                <a:gridCol w="1546185"/>
              </a:tblGrid>
              <a:tr h="1886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E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C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6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1623"/>
              </p:ext>
            </p:extLst>
          </p:nvPr>
        </p:nvGraphicFramePr>
        <p:xfrm>
          <a:off x="8747" y="6151200"/>
          <a:ext cx="9135252" cy="518160"/>
        </p:xfrm>
        <a:graphic>
          <a:graphicData uri="http://schemas.openxmlformats.org/drawingml/2006/table">
            <a:tbl>
              <a:tblPr firstRow="1" firstCol="1" bandRow="1"/>
              <a:tblGrid>
                <a:gridCol w="9135252"/>
              </a:tblGrid>
              <a:tr h="4614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116632"/>
            <a:ext cx="2971800" cy="7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85191"/>
          </a:xfrm>
        </p:spPr>
        <p:txBody>
          <a:bodyPr/>
          <a:lstStyle/>
          <a:p>
            <a:r>
              <a:rPr lang="nl-NL" smtClean="0">
                <a:solidFill>
                  <a:srgbClr val="10137E"/>
                </a:solidFill>
              </a:rPr>
              <a:t>OPP - Stramien</a:t>
            </a:r>
            <a:endParaRPr lang="nl-NL" dirty="0">
              <a:solidFill>
                <a:srgbClr val="10137E"/>
              </a:solidFill>
            </a:endParaRPr>
          </a:p>
        </p:txBody>
      </p:sp>
      <p:sp>
        <p:nvSpPr>
          <p:cNvPr id="11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209331"/>
          </a:xfrm>
        </p:spPr>
        <p:txBody>
          <a:bodyPr>
            <a:noAutofit/>
          </a:bodyPr>
          <a:lstStyle/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BG stelt vast 6 weken na inschrijving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Vaststelling na oogo met ouders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Minimaal jaarlijk evaluatie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Inhoud: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71550" y="3933056"/>
            <a:ext cx="7848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>
                <a:latin typeface="Calibri" panose="020F0502020204030204" pitchFamily="34" charset="0"/>
              </a:rPr>
              <a:t>- omschrijving onderwijs afgestemd op leerling </a:t>
            </a:r>
            <a:r>
              <a:rPr lang="en-US" altLang="nl-NL" sz="1800">
                <a:solidFill>
                  <a:srgbClr val="00B0F0"/>
                </a:solidFill>
                <a:latin typeface="Calibri" panose="020F0502020204030204" pitchFamily="34" charset="0"/>
              </a:rPr>
              <a:t>art 8 + 40a WPO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69963" y="4437112"/>
            <a:ext cx="7850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>
                <a:latin typeface="Calibri" panose="020F0502020204030204" pitchFamily="34" charset="0"/>
              </a:rPr>
              <a:t>- afwijking onderwijsprogram leerling </a:t>
            </a:r>
            <a:r>
              <a:rPr lang="en-US" altLang="nl-NL" sz="1800">
                <a:solidFill>
                  <a:srgbClr val="00B0F0"/>
                </a:solidFill>
                <a:latin typeface="Calibri" panose="020F0502020204030204" pitchFamily="34" charset="0"/>
              </a:rPr>
              <a:t>art 40a WPO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71550" y="4941168"/>
            <a:ext cx="784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>
                <a:latin typeface="Calibri" panose="020F0502020204030204" pitchFamily="34" charset="0"/>
              </a:rPr>
              <a:t>- uitstroom(profiel) + onderbouwing </a:t>
            </a:r>
            <a:r>
              <a:rPr lang="en-US" altLang="nl-NL" sz="1800">
                <a:solidFill>
                  <a:srgbClr val="00B0F0"/>
                </a:solidFill>
                <a:latin typeface="Calibri" panose="020F0502020204030204" pitchFamily="34" charset="0"/>
              </a:rPr>
              <a:t>art 34.7 BB WPO/15c InrB WVO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71550" y="5407050"/>
            <a:ext cx="80645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>
                <a:latin typeface="Calibri" panose="020F0502020204030204" pitchFamily="34" charset="0"/>
              </a:rPr>
              <a:t>- belemmerende en bevorderende factoren die van invloed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>
                <a:latin typeface="Calibri" panose="020F0502020204030204" pitchFamily="34" charset="0"/>
              </a:rPr>
              <a:t>  zijn op het onderwijs aan de leerling </a:t>
            </a:r>
            <a:r>
              <a:rPr lang="en-US" altLang="nl-NL" sz="1800">
                <a:solidFill>
                  <a:srgbClr val="00B0F0"/>
                </a:solidFill>
                <a:latin typeface="Calibri" panose="020F0502020204030204" pitchFamily="34" charset="0"/>
              </a:rPr>
              <a:t>art 34.7 BB WPO/15c InrB WVO</a:t>
            </a:r>
          </a:p>
        </p:txBody>
      </p:sp>
    </p:spTree>
    <p:extLst>
      <p:ext uri="{BB962C8B-B14F-4D97-AF65-F5344CB8AC3E}">
        <p14:creationId xmlns:p14="http://schemas.microsoft.com/office/powerpoint/2010/main" val="11777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4671"/>
              </p:ext>
            </p:extLst>
          </p:nvPr>
        </p:nvGraphicFramePr>
        <p:xfrm>
          <a:off x="8747" y="6669360"/>
          <a:ext cx="9135252" cy="188640"/>
        </p:xfrm>
        <a:graphic>
          <a:graphicData uri="http://schemas.openxmlformats.org/drawingml/2006/table">
            <a:tbl>
              <a:tblPr firstRow="1" firstCol="1" bandRow="1"/>
              <a:tblGrid>
                <a:gridCol w="1546183"/>
                <a:gridCol w="1510721"/>
                <a:gridCol w="1510721"/>
                <a:gridCol w="1582660"/>
                <a:gridCol w="1438782"/>
                <a:gridCol w="1546185"/>
              </a:tblGrid>
              <a:tr h="1886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E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C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6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1623"/>
              </p:ext>
            </p:extLst>
          </p:nvPr>
        </p:nvGraphicFramePr>
        <p:xfrm>
          <a:off x="8747" y="6151200"/>
          <a:ext cx="9135252" cy="518160"/>
        </p:xfrm>
        <a:graphic>
          <a:graphicData uri="http://schemas.openxmlformats.org/drawingml/2006/table">
            <a:tbl>
              <a:tblPr firstRow="1" firstCol="1" bandRow="1"/>
              <a:tblGrid>
                <a:gridCol w="9135252"/>
              </a:tblGrid>
              <a:tr h="4614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116632"/>
            <a:ext cx="2971800" cy="7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85191"/>
          </a:xfrm>
        </p:spPr>
        <p:txBody>
          <a:bodyPr/>
          <a:lstStyle/>
          <a:p>
            <a:r>
              <a:rPr lang="nl-NL" smtClean="0">
                <a:solidFill>
                  <a:srgbClr val="10137E"/>
                </a:solidFill>
              </a:rPr>
              <a:t>OPP </a:t>
            </a:r>
            <a:endParaRPr lang="nl-NL" dirty="0">
              <a:solidFill>
                <a:srgbClr val="10137E"/>
              </a:solidFill>
            </a:endParaRPr>
          </a:p>
        </p:txBody>
      </p:sp>
      <p:sp>
        <p:nvSpPr>
          <p:cNvPr id="11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209331"/>
          </a:xfrm>
        </p:spPr>
        <p:txBody>
          <a:bodyPr>
            <a:noAutofit/>
          </a:bodyPr>
          <a:lstStyle/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Stramien:			GPO 106632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Voldoet wel:			GPO 106703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Voldoet niet:			GPO 107031, 107011</a:t>
            </a:r>
            <a:br>
              <a:rPr lang="nl-NL" smtClean="0">
                <a:solidFill>
                  <a:srgbClr val="10137E"/>
                </a:solidFill>
              </a:rPr>
            </a:br>
            <a:r>
              <a:rPr lang="nl-NL" smtClean="0">
                <a:solidFill>
                  <a:srgbClr val="10137E"/>
                </a:solidFill>
              </a:rPr>
              <a:t>					         106517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OOGO:				GPO 107021, 106632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Niet vereist			GPO 107072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Wel vereist			GPO 107219				</a:t>
            </a:r>
            <a:endParaRPr lang="nl-NL" smtClean="0">
              <a:solidFill>
                <a:srgbClr val="101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0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4671"/>
              </p:ext>
            </p:extLst>
          </p:nvPr>
        </p:nvGraphicFramePr>
        <p:xfrm>
          <a:off x="8747" y="6669360"/>
          <a:ext cx="9135252" cy="188640"/>
        </p:xfrm>
        <a:graphic>
          <a:graphicData uri="http://schemas.openxmlformats.org/drawingml/2006/table">
            <a:tbl>
              <a:tblPr firstRow="1" firstCol="1" bandRow="1"/>
              <a:tblGrid>
                <a:gridCol w="1546183"/>
                <a:gridCol w="1510721"/>
                <a:gridCol w="1510721"/>
                <a:gridCol w="1582660"/>
                <a:gridCol w="1438782"/>
                <a:gridCol w="1546185"/>
              </a:tblGrid>
              <a:tr h="1886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E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C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6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1623"/>
              </p:ext>
            </p:extLst>
          </p:nvPr>
        </p:nvGraphicFramePr>
        <p:xfrm>
          <a:off x="8747" y="6151200"/>
          <a:ext cx="9135252" cy="518160"/>
        </p:xfrm>
        <a:graphic>
          <a:graphicData uri="http://schemas.openxmlformats.org/drawingml/2006/table">
            <a:tbl>
              <a:tblPr firstRow="1" firstCol="1" bandRow="1"/>
              <a:tblGrid>
                <a:gridCol w="9135252"/>
              </a:tblGrid>
              <a:tr h="4614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23"/>
            <a:ext cx="8337002" cy="66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r>
              <a:rPr lang="nl-NL" smtClean="0">
                <a:solidFill>
                  <a:srgbClr val="10137E"/>
                </a:solidFill>
              </a:rPr>
              <a:t>www.onderwijsgeschillen.nl</a:t>
            </a:r>
            <a:endParaRPr lang="nl-NL" dirty="0">
              <a:solidFill>
                <a:srgbClr val="10137E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115616" y="3501007"/>
            <a:ext cx="7128792" cy="1962373"/>
          </a:xfrm>
        </p:spPr>
        <p:txBody>
          <a:bodyPr>
            <a:noAutofit/>
          </a:bodyPr>
          <a:lstStyle/>
          <a:p>
            <a:pPr algn="l"/>
            <a:r>
              <a:rPr lang="nl-NL" sz="2400">
                <a:solidFill>
                  <a:srgbClr val="0BA1B8"/>
                </a:solidFill>
              </a:rPr>
              <a:t>Onderwijsgeschillen is een onafhankelijke organisatie die ondersteuning verleent bij de behandeling van geschillen, bezwaren, beroepen en klachten in het onderwijs. Kwaliteit, transparantie en professionaliteit staan bij ons centraal.</a:t>
            </a:r>
            <a:endParaRPr lang="nl-NL" sz="2400" dirty="0">
              <a:solidFill>
                <a:srgbClr val="0BA1B8"/>
              </a:solidFill>
            </a:endParaRPr>
          </a:p>
        </p:txBody>
      </p:sp>
      <p:pic>
        <p:nvPicPr>
          <p:cNvPr id="1025" name="Picture 1" descr="C:\Users\ls\Desktop\Diversen\Logo's ondewijsgeschillen.nl +foto's\Onderwijsgeschillen logo 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89427" cy="8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48838"/>
              </p:ext>
            </p:extLst>
          </p:nvPr>
        </p:nvGraphicFramePr>
        <p:xfrm>
          <a:off x="8747" y="6669360"/>
          <a:ext cx="9135252" cy="188640"/>
        </p:xfrm>
        <a:graphic>
          <a:graphicData uri="http://schemas.openxmlformats.org/drawingml/2006/table">
            <a:tbl>
              <a:tblPr firstRow="1" firstCol="1" bandRow="1"/>
              <a:tblGrid>
                <a:gridCol w="1546183"/>
                <a:gridCol w="1510721"/>
                <a:gridCol w="1510721"/>
                <a:gridCol w="1582660"/>
                <a:gridCol w="1438782"/>
                <a:gridCol w="1546185"/>
              </a:tblGrid>
              <a:tr h="1886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E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C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6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953094"/>
              </p:ext>
            </p:extLst>
          </p:nvPr>
        </p:nvGraphicFramePr>
        <p:xfrm>
          <a:off x="7386" y="5733256"/>
          <a:ext cx="9144000" cy="899160"/>
        </p:xfrm>
        <a:graphic>
          <a:graphicData uri="http://schemas.openxmlformats.org/drawingml/2006/table">
            <a:tbl>
              <a:tblPr firstRow="1" firstCol="1" bandRow="1"/>
              <a:tblGrid>
                <a:gridCol w="9144000"/>
              </a:tblGrid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93" y="656131"/>
            <a:ext cx="7326759" cy="5495069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4671"/>
              </p:ext>
            </p:extLst>
          </p:nvPr>
        </p:nvGraphicFramePr>
        <p:xfrm>
          <a:off x="8747" y="6669360"/>
          <a:ext cx="9135252" cy="188640"/>
        </p:xfrm>
        <a:graphic>
          <a:graphicData uri="http://schemas.openxmlformats.org/drawingml/2006/table">
            <a:tbl>
              <a:tblPr firstRow="1" firstCol="1" bandRow="1"/>
              <a:tblGrid>
                <a:gridCol w="1546183"/>
                <a:gridCol w="1510721"/>
                <a:gridCol w="1510721"/>
                <a:gridCol w="1582660"/>
                <a:gridCol w="1438782"/>
                <a:gridCol w="1546185"/>
              </a:tblGrid>
              <a:tr h="1886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E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C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6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1623"/>
              </p:ext>
            </p:extLst>
          </p:nvPr>
        </p:nvGraphicFramePr>
        <p:xfrm>
          <a:off x="8747" y="6151200"/>
          <a:ext cx="9135252" cy="518160"/>
        </p:xfrm>
        <a:graphic>
          <a:graphicData uri="http://schemas.openxmlformats.org/drawingml/2006/table">
            <a:tbl>
              <a:tblPr firstRow="1" firstCol="1" bandRow="1"/>
              <a:tblGrid>
                <a:gridCol w="9135252"/>
              </a:tblGrid>
              <a:tr h="4614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116632"/>
            <a:ext cx="2971800" cy="7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4671"/>
              </p:ext>
            </p:extLst>
          </p:nvPr>
        </p:nvGraphicFramePr>
        <p:xfrm>
          <a:off x="8747" y="6669360"/>
          <a:ext cx="9135252" cy="188640"/>
        </p:xfrm>
        <a:graphic>
          <a:graphicData uri="http://schemas.openxmlformats.org/drawingml/2006/table">
            <a:tbl>
              <a:tblPr firstRow="1" firstCol="1" bandRow="1"/>
              <a:tblGrid>
                <a:gridCol w="1546183"/>
                <a:gridCol w="1510721"/>
                <a:gridCol w="1510721"/>
                <a:gridCol w="1582660"/>
                <a:gridCol w="1438782"/>
                <a:gridCol w="1546185"/>
              </a:tblGrid>
              <a:tr h="1886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E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C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6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1623"/>
              </p:ext>
            </p:extLst>
          </p:nvPr>
        </p:nvGraphicFramePr>
        <p:xfrm>
          <a:off x="8747" y="6151200"/>
          <a:ext cx="9135252" cy="518160"/>
        </p:xfrm>
        <a:graphic>
          <a:graphicData uri="http://schemas.openxmlformats.org/drawingml/2006/table">
            <a:tbl>
              <a:tblPr firstRow="1" firstCol="1" bandRow="1"/>
              <a:tblGrid>
                <a:gridCol w="9135252"/>
              </a:tblGrid>
              <a:tr h="4614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116632"/>
            <a:ext cx="2971800" cy="7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85191"/>
          </a:xfrm>
        </p:spPr>
        <p:txBody>
          <a:bodyPr>
            <a:normAutofit/>
          </a:bodyPr>
          <a:lstStyle/>
          <a:p>
            <a:r>
              <a:rPr lang="nl-NL" smtClean="0">
                <a:solidFill>
                  <a:srgbClr val="10137E"/>
                </a:solidFill>
              </a:rPr>
              <a:t>Waarom GPO</a:t>
            </a:r>
            <a:endParaRPr lang="nl-NL" dirty="0">
              <a:solidFill>
                <a:srgbClr val="10137E"/>
              </a:solidFill>
            </a:endParaRPr>
          </a:p>
        </p:txBody>
      </p:sp>
      <p:sp>
        <p:nvSpPr>
          <p:cNvPr id="11" name="Tijdelijke aanduiding voor inhoud 4"/>
          <p:cNvSpPr>
            <a:spLocks noGrp="1" noChangeAspect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pPr>
              <a:buClr>
                <a:srgbClr val="0BA1B8"/>
              </a:buClr>
            </a:pPr>
            <a:r>
              <a:rPr lang="nl-NL">
                <a:solidFill>
                  <a:srgbClr val="10137E"/>
                </a:solidFill>
              </a:rPr>
              <a:t>motie Ferrier-Van der Ham (II 2011-2012, 33 106, nr. </a:t>
            </a:r>
            <a:r>
              <a:rPr lang="nl-NL">
                <a:solidFill>
                  <a:srgbClr val="10137E"/>
                </a:solidFill>
              </a:rPr>
              <a:t>91</a:t>
            </a:r>
            <a:r>
              <a:rPr lang="nl-NL" smtClean="0">
                <a:solidFill>
                  <a:srgbClr val="10137E"/>
                </a:solidFill>
              </a:rPr>
              <a:t>)</a:t>
            </a:r>
          </a:p>
          <a:p>
            <a:pPr>
              <a:buClr>
                <a:srgbClr val="0BA1B8"/>
              </a:buClr>
            </a:pPr>
            <a:r>
              <a:rPr lang="nl-NL">
                <a:solidFill>
                  <a:srgbClr val="10137E"/>
                </a:solidFill>
              </a:rPr>
              <a:t>n</a:t>
            </a:r>
            <a:r>
              <a:rPr lang="nl-NL" smtClean="0">
                <a:solidFill>
                  <a:srgbClr val="10137E"/>
                </a:solidFill>
              </a:rPr>
              <a:t>ieuwe wetgeving – nieuwe materie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specifieke expertise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richtinggevend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rechter kan advies GPO meewegen</a:t>
            </a:r>
            <a:endParaRPr lang="nl-NL" dirty="0">
              <a:solidFill>
                <a:srgbClr val="101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4671"/>
              </p:ext>
            </p:extLst>
          </p:nvPr>
        </p:nvGraphicFramePr>
        <p:xfrm>
          <a:off x="8747" y="6669360"/>
          <a:ext cx="9135252" cy="188640"/>
        </p:xfrm>
        <a:graphic>
          <a:graphicData uri="http://schemas.openxmlformats.org/drawingml/2006/table">
            <a:tbl>
              <a:tblPr firstRow="1" firstCol="1" bandRow="1"/>
              <a:tblGrid>
                <a:gridCol w="1546183"/>
                <a:gridCol w="1510721"/>
                <a:gridCol w="1510721"/>
                <a:gridCol w="1582660"/>
                <a:gridCol w="1438782"/>
                <a:gridCol w="1546185"/>
              </a:tblGrid>
              <a:tr h="1886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E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C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6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1623"/>
              </p:ext>
            </p:extLst>
          </p:nvPr>
        </p:nvGraphicFramePr>
        <p:xfrm>
          <a:off x="8747" y="6151200"/>
          <a:ext cx="9135252" cy="518160"/>
        </p:xfrm>
        <a:graphic>
          <a:graphicData uri="http://schemas.openxmlformats.org/drawingml/2006/table">
            <a:tbl>
              <a:tblPr firstRow="1" firstCol="1" bandRow="1"/>
              <a:tblGrid>
                <a:gridCol w="9135252"/>
              </a:tblGrid>
              <a:tr h="4614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116632"/>
            <a:ext cx="2971800" cy="7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601216" y="2011761"/>
            <a:ext cx="4690864" cy="985191"/>
          </a:xfrm>
        </p:spPr>
        <p:txBody>
          <a:bodyPr>
            <a:noAutofit/>
          </a:bodyPr>
          <a:lstStyle/>
          <a:p>
            <a:r>
              <a:rPr lang="nl-NL" sz="3600" smtClean="0">
                <a:solidFill>
                  <a:srgbClr val="10137E"/>
                </a:solidFill>
              </a:rPr>
              <a:t>Ouders</a:t>
            </a:r>
            <a:br>
              <a:rPr lang="nl-NL" sz="3600" smtClean="0">
                <a:solidFill>
                  <a:srgbClr val="10137E"/>
                </a:solidFill>
              </a:rPr>
            </a:br>
            <a:r>
              <a:rPr lang="nl-NL" sz="3600">
                <a:solidFill>
                  <a:srgbClr val="10137E"/>
                </a:solidFill>
              </a:rPr>
              <a:t>v</a:t>
            </a:r>
            <a:r>
              <a:rPr lang="nl-NL" sz="3600" smtClean="0">
                <a:solidFill>
                  <a:srgbClr val="10137E"/>
                </a:solidFill>
              </a:rPr>
              <a:t>erzoekende partij</a:t>
            </a:r>
            <a:endParaRPr lang="nl-NL" sz="3600" dirty="0">
              <a:solidFill>
                <a:srgbClr val="10137E"/>
              </a:solidFill>
            </a:endParaRPr>
          </a:p>
        </p:txBody>
      </p:sp>
      <p:sp>
        <p:nvSpPr>
          <p:cNvPr id="12" name="Titel 3"/>
          <p:cNvSpPr txBox="1">
            <a:spLocks/>
          </p:cNvSpPr>
          <p:nvPr/>
        </p:nvSpPr>
        <p:spPr>
          <a:xfrm>
            <a:off x="4283968" y="3811961"/>
            <a:ext cx="4066165" cy="985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>
                <a:solidFill>
                  <a:srgbClr val="10137E"/>
                </a:solidFill>
              </a:rPr>
              <a:t>Schoolbestuur</a:t>
            </a:r>
            <a:br>
              <a:rPr lang="nl-NL" smtClean="0">
                <a:solidFill>
                  <a:srgbClr val="10137E"/>
                </a:solidFill>
              </a:rPr>
            </a:br>
            <a:r>
              <a:rPr lang="nl-NL" smtClean="0">
                <a:solidFill>
                  <a:srgbClr val="10137E"/>
                </a:solidFill>
              </a:rPr>
              <a:t>verweerder</a:t>
            </a:r>
            <a:endParaRPr lang="nl-NL" dirty="0">
              <a:solidFill>
                <a:srgbClr val="10137E"/>
              </a:solidFill>
            </a:endParaRPr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457200" y="4964089"/>
            <a:ext cx="4690864" cy="985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>
                <a:solidFill>
                  <a:srgbClr val="10137E"/>
                </a:solidFill>
              </a:rPr>
              <a:t>Samenwerkingsverband</a:t>
            </a:r>
            <a:br>
              <a:rPr lang="nl-NL" smtClean="0">
                <a:solidFill>
                  <a:srgbClr val="10137E"/>
                </a:solidFill>
              </a:rPr>
            </a:br>
            <a:r>
              <a:rPr lang="nl-NL" i="1" smtClean="0">
                <a:solidFill>
                  <a:srgbClr val="10137E"/>
                </a:solidFill>
              </a:rPr>
              <a:t>informant</a:t>
            </a:r>
            <a:r>
              <a:rPr lang="nl-NL" smtClean="0">
                <a:solidFill>
                  <a:srgbClr val="10137E"/>
                </a:solidFill>
              </a:rPr>
              <a:t> GPO</a:t>
            </a:r>
            <a:endParaRPr lang="nl-NL" dirty="0">
              <a:solidFill>
                <a:srgbClr val="10137E"/>
              </a:solidFill>
            </a:endParaRPr>
          </a:p>
        </p:txBody>
      </p:sp>
      <p:sp>
        <p:nvSpPr>
          <p:cNvPr id="2" name="Gelijkbenige driehoek 1"/>
          <p:cNvSpPr/>
          <p:nvPr/>
        </p:nvSpPr>
        <p:spPr>
          <a:xfrm rot="5788851">
            <a:off x="2893454" y="3191341"/>
            <a:ext cx="1955173" cy="1854956"/>
          </a:xfrm>
          <a:prstGeom prst="triangle">
            <a:avLst>
              <a:gd name="adj" fmla="val 5101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tel 3"/>
          <p:cNvSpPr txBox="1">
            <a:spLocks/>
          </p:cNvSpPr>
          <p:nvPr/>
        </p:nvSpPr>
        <p:spPr>
          <a:xfrm>
            <a:off x="457200" y="692696"/>
            <a:ext cx="8229600" cy="985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>
                <a:solidFill>
                  <a:srgbClr val="10137E"/>
                </a:solidFill>
              </a:rPr>
              <a:t>Verhoudingen partijen</a:t>
            </a:r>
            <a:endParaRPr lang="nl-NL" dirty="0">
              <a:solidFill>
                <a:srgbClr val="101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2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4671"/>
              </p:ext>
            </p:extLst>
          </p:nvPr>
        </p:nvGraphicFramePr>
        <p:xfrm>
          <a:off x="8747" y="6669360"/>
          <a:ext cx="9135252" cy="188640"/>
        </p:xfrm>
        <a:graphic>
          <a:graphicData uri="http://schemas.openxmlformats.org/drawingml/2006/table">
            <a:tbl>
              <a:tblPr firstRow="1" firstCol="1" bandRow="1"/>
              <a:tblGrid>
                <a:gridCol w="1546183"/>
                <a:gridCol w="1510721"/>
                <a:gridCol w="1510721"/>
                <a:gridCol w="1582660"/>
                <a:gridCol w="1438782"/>
                <a:gridCol w="1546185"/>
              </a:tblGrid>
              <a:tr h="1886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E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C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6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1623"/>
              </p:ext>
            </p:extLst>
          </p:nvPr>
        </p:nvGraphicFramePr>
        <p:xfrm>
          <a:off x="8747" y="6151200"/>
          <a:ext cx="9135252" cy="518160"/>
        </p:xfrm>
        <a:graphic>
          <a:graphicData uri="http://schemas.openxmlformats.org/drawingml/2006/table">
            <a:tbl>
              <a:tblPr firstRow="1" firstCol="1" bandRow="1"/>
              <a:tblGrid>
                <a:gridCol w="9135252"/>
              </a:tblGrid>
              <a:tr h="4614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116632"/>
            <a:ext cx="2971800" cy="7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85191"/>
          </a:xfrm>
        </p:spPr>
        <p:txBody>
          <a:bodyPr>
            <a:normAutofit/>
          </a:bodyPr>
          <a:lstStyle/>
          <a:p>
            <a:r>
              <a:rPr lang="nl-NL" smtClean="0">
                <a:solidFill>
                  <a:srgbClr val="10137E"/>
                </a:solidFill>
              </a:rPr>
              <a:t>GPO procedure</a:t>
            </a:r>
            <a:endParaRPr lang="nl-NL" dirty="0">
              <a:solidFill>
                <a:srgbClr val="10137E"/>
              </a:solidFill>
            </a:endParaRPr>
          </a:p>
        </p:txBody>
      </p:sp>
      <p:sp>
        <p:nvSpPr>
          <p:cNvPr id="11" name="Tijdelijke aanduiding voor inhoud 4"/>
          <p:cNvSpPr>
            <a:spLocks noGrp="1" noChangeAspect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Digitaal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Dossieromvang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Pleiten ?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10 weken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Hoort leerling &gt;12 jaar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Swv is informant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Dictum bij spoed</a:t>
            </a:r>
            <a:endParaRPr lang="nl-NL" dirty="0">
              <a:solidFill>
                <a:srgbClr val="101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4671"/>
              </p:ext>
            </p:extLst>
          </p:nvPr>
        </p:nvGraphicFramePr>
        <p:xfrm>
          <a:off x="8747" y="6669360"/>
          <a:ext cx="9135252" cy="188640"/>
        </p:xfrm>
        <a:graphic>
          <a:graphicData uri="http://schemas.openxmlformats.org/drawingml/2006/table">
            <a:tbl>
              <a:tblPr firstRow="1" firstCol="1" bandRow="1"/>
              <a:tblGrid>
                <a:gridCol w="1546183"/>
                <a:gridCol w="1510721"/>
                <a:gridCol w="1510721"/>
                <a:gridCol w="1582660"/>
                <a:gridCol w="1438782"/>
                <a:gridCol w="1546185"/>
              </a:tblGrid>
              <a:tr h="1886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E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C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6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1623"/>
              </p:ext>
            </p:extLst>
          </p:nvPr>
        </p:nvGraphicFramePr>
        <p:xfrm>
          <a:off x="8747" y="6151200"/>
          <a:ext cx="9135252" cy="518160"/>
        </p:xfrm>
        <a:graphic>
          <a:graphicData uri="http://schemas.openxmlformats.org/drawingml/2006/table">
            <a:tbl>
              <a:tblPr firstRow="1" firstCol="1" bandRow="1"/>
              <a:tblGrid>
                <a:gridCol w="9135252"/>
              </a:tblGrid>
              <a:tr h="4614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116632"/>
            <a:ext cx="2971800" cy="7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" y="1569670"/>
            <a:ext cx="7882889" cy="22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4671"/>
              </p:ext>
            </p:extLst>
          </p:nvPr>
        </p:nvGraphicFramePr>
        <p:xfrm>
          <a:off x="8747" y="6669360"/>
          <a:ext cx="9135252" cy="188640"/>
        </p:xfrm>
        <a:graphic>
          <a:graphicData uri="http://schemas.openxmlformats.org/drawingml/2006/table">
            <a:tbl>
              <a:tblPr firstRow="1" firstCol="1" bandRow="1"/>
              <a:tblGrid>
                <a:gridCol w="1546183"/>
                <a:gridCol w="1510721"/>
                <a:gridCol w="1510721"/>
                <a:gridCol w="1582660"/>
                <a:gridCol w="1438782"/>
                <a:gridCol w="1546185"/>
              </a:tblGrid>
              <a:tr h="1886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E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C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6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1623"/>
              </p:ext>
            </p:extLst>
          </p:nvPr>
        </p:nvGraphicFramePr>
        <p:xfrm>
          <a:off x="8747" y="6151200"/>
          <a:ext cx="9135252" cy="518160"/>
        </p:xfrm>
        <a:graphic>
          <a:graphicData uri="http://schemas.openxmlformats.org/drawingml/2006/table">
            <a:tbl>
              <a:tblPr firstRow="1" firstCol="1" bandRow="1"/>
              <a:tblGrid>
                <a:gridCol w="9135252"/>
              </a:tblGrid>
              <a:tr h="4614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116632"/>
            <a:ext cx="2971800" cy="7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85191"/>
          </a:xfrm>
        </p:spPr>
        <p:txBody>
          <a:bodyPr/>
          <a:lstStyle/>
          <a:p>
            <a:r>
              <a:rPr lang="nl-NL" smtClean="0">
                <a:solidFill>
                  <a:srgbClr val="10137E"/>
                </a:solidFill>
              </a:rPr>
              <a:t>Ontvankelijkheid-Bevoegdheid</a:t>
            </a:r>
            <a:endParaRPr lang="nl-NL" dirty="0">
              <a:solidFill>
                <a:srgbClr val="10137E"/>
              </a:solidFill>
            </a:endParaRPr>
          </a:p>
        </p:txBody>
      </p:sp>
      <p:sp>
        <p:nvSpPr>
          <p:cNvPr id="11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209331"/>
          </a:xfrm>
        </p:spPr>
        <p:txBody>
          <a:bodyPr>
            <a:normAutofit/>
          </a:bodyPr>
          <a:lstStyle/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Voorgenomen besluit:	GPO 106487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Meerderjarigheid:		GPO 106561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Geschiktheid:			GPO 106544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Belang:				GPO 106566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Termijn 6 weken		GPO 106885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Geen klachten			GPO 106679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Geen ‘vernietiging’		GPO 106544/106778</a:t>
            </a:r>
            <a:endParaRPr lang="nl-NL" dirty="0">
              <a:solidFill>
                <a:srgbClr val="101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4671"/>
              </p:ext>
            </p:extLst>
          </p:nvPr>
        </p:nvGraphicFramePr>
        <p:xfrm>
          <a:off x="8747" y="6669360"/>
          <a:ext cx="9135252" cy="188640"/>
        </p:xfrm>
        <a:graphic>
          <a:graphicData uri="http://schemas.openxmlformats.org/drawingml/2006/table">
            <a:tbl>
              <a:tblPr firstRow="1" firstCol="1" bandRow="1"/>
              <a:tblGrid>
                <a:gridCol w="1546183"/>
                <a:gridCol w="1510721"/>
                <a:gridCol w="1510721"/>
                <a:gridCol w="1582660"/>
                <a:gridCol w="1438782"/>
                <a:gridCol w="1546185"/>
              </a:tblGrid>
              <a:tr h="1886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E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C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6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1623"/>
              </p:ext>
            </p:extLst>
          </p:nvPr>
        </p:nvGraphicFramePr>
        <p:xfrm>
          <a:off x="8747" y="6151200"/>
          <a:ext cx="9135252" cy="518160"/>
        </p:xfrm>
        <a:graphic>
          <a:graphicData uri="http://schemas.openxmlformats.org/drawingml/2006/table">
            <a:tbl>
              <a:tblPr firstRow="1" firstCol="1" bandRow="1"/>
              <a:tblGrid>
                <a:gridCol w="9135252"/>
              </a:tblGrid>
              <a:tr h="4614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116632"/>
            <a:ext cx="2971800" cy="7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85191"/>
          </a:xfrm>
        </p:spPr>
        <p:txBody>
          <a:bodyPr/>
          <a:lstStyle/>
          <a:p>
            <a:r>
              <a:rPr lang="nl-NL" smtClean="0">
                <a:solidFill>
                  <a:srgbClr val="10137E"/>
                </a:solidFill>
              </a:rPr>
              <a:t>Toelating - Stramien</a:t>
            </a:r>
            <a:endParaRPr lang="nl-NL" dirty="0">
              <a:solidFill>
                <a:srgbClr val="10137E"/>
              </a:solidFill>
            </a:endParaRPr>
          </a:p>
        </p:txBody>
      </p:sp>
      <p:sp>
        <p:nvSpPr>
          <p:cNvPr id="11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209331"/>
          </a:xfrm>
        </p:spPr>
        <p:txBody>
          <a:bodyPr>
            <a:normAutofit lnSpcReduction="10000"/>
          </a:bodyPr>
          <a:lstStyle/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Is er extra ondersteuningsbehoefte?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Dan gegevens bij ouders opvragen.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Vervolgens de precieze EO vaststellen.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Kan de school de EO zelf bieden</a:t>
            </a:r>
            <a:br>
              <a:rPr lang="nl-NL" smtClean="0">
                <a:solidFill>
                  <a:srgbClr val="10137E"/>
                </a:solidFill>
              </a:rPr>
            </a:br>
            <a:r>
              <a:rPr lang="nl-NL" sz="2400" smtClean="0">
                <a:solidFill>
                  <a:srgbClr val="10137E"/>
                </a:solidFill>
              </a:rPr>
              <a:t>obv schoolprofiel/ondersteuningsplan</a:t>
            </a:r>
            <a:br>
              <a:rPr lang="nl-NL" sz="2400" smtClean="0">
                <a:solidFill>
                  <a:srgbClr val="10137E"/>
                </a:solidFill>
              </a:rPr>
            </a:br>
            <a:r>
              <a:rPr lang="nl-NL" sz="2400" smtClean="0">
                <a:solidFill>
                  <a:srgbClr val="10137E"/>
                </a:solidFill>
              </a:rPr>
              <a:t>obv doeltreffende aanpassingen wgbh/cz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Inschrijven en OPP vaststellen (6 wkn),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weigeren = zorgplicht</a:t>
            </a:r>
            <a:endParaRPr lang="nl-NL" dirty="0">
              <a:solidFill>
                <a:srgbClr val="101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5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4671"/>
              </p:ext>
            </p:extLst>
          </p:nvPr>
        </p:nvGraphicFramePr>
        <p:xfrm>
          <a:off x="8747" y="6669360"/>
          <a:ext cx="9135252" cy="188640"/>
        </p:xfrm>
        <a:graphic>
          <a:graphicData uri="http://schemas.openxmlformats.org/drawingml/2006/table">
            <a:tbl>
              <a:tblPr firstRow="1" firstCol="1" bandRow="1"/>
              <a:tblGrid>
                <a:gridCol w="1546183"/>
                <a:gridCol w="1510721"/>
                <a:gridCol w="1510721"/>
                <a:gridCol w="1582660"/>
                <a:gridCol w="1438782"/>
                <a:gridCol w="1546185"/>
              </a:tblGrid>
              <a:tr h="1886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E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2C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5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36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4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61623"/>
              </p:ext>
            </p:extLst>
          </p:nvPr>
        </p:nvGraphicFramePr>
        <p:xfrm>
          <a:off x="8747" y="6151200"/>
          <a:ext cx="9135252" cy="518160"/>
        </p:xfrm>
        <a:graphic>
          <a:graphicData uri="http://schemas.openxmlformats.org/drawingml/2006/table">
            <a:tbl>
              <a:tblPr firstRow="1" firstCol="1" bandRow="1"/>
              <a:tblGrid>
                <a:gridCol w="9135252"/>
              </a:tblGrid>
              <a:tr h="4614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>
                        <a:alpha val="6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116632"/>
            <a:ext cx="2971800" cy="7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85191"/>
          </a:xfrm>
        </p:spPr>
        <p:txBody>
          <a:bodyPr/>
          <a:lstStyle/>
          <a:p>
            <a:r>
              <a:rPr lang="nl-NL" smtClean="0">
                <a:solidFill>
                  <a:srgbClr val="10137E"/>
                </a:solidFill>
              </a:rPr>
              <a:t>Toelating </a:t>
            </a:r>
            <a:endParaRPr lang="nl-NL" dirty="0">
              <a:solidFill>
                <a:srgbClr val="10137E"/>
              </a:solidFill>
            </a:endParaRPr>
          </a:p>
        </p:txBody>
      </p:sp>
      <p:sp>
        <p:nvSpPr>
          <p:cNvPr id="11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209331"/>
          </a:xfrm>
        </p:spPr>
        <p:txBody>
          <a:bodyPr>
            <a:normAutofit lnSpcReduction="10000"/>
          </a:bodyPr>
          <a:lstStyle/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Stramien:			GPO 106645/106295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Selectie:				GPO 106669, 107070</a:t>
            </a:r>
            <a:br>
              <a:rPr lang="nl-NL" smtClean="0">
                <a:solidFill>
                  <a:srgbClr val="10137E"/>
                </a:solidFill>
              </a:rPr>
            </a:br>
            <a:r>
              <a:rPr lang="nl-NL" smtClean="0">
                <a:solidFill>
                  <a:srgbClr val="10137E"/>
                </a:solidFill>
              </a:rPr>
              <a:t>					         107020, 106682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Zorgplicht:			GPO 106528, 107017</a:t>
            </a:r>
            <a:br>
              <a:rPr lang="nl-NL" smtClean="0">
                <a:solidFill>
                  <a:srgbClr val="10137E"/>
                </a:solidFill>
              </a:rPr>
            </a:br>
            <a:r>
              <a:rPr lang="nl-NL" smtClean="0">
                <a:solidFill>
                  <a:srgbClr val="10137E"/>
                </a:solidFill>
              </a:rPr>
              <a:t>					         106941, 106882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Onderzoek:			GPO 107026, 106607</a:t>
            </a:r>
            <a:br>
              <a:rPr lang="nl-NL" smtClean="0">
                <a:solidFill>
                  <a:srgbClr val="10137E"/>
                </a:solidFill>
              </a:rPr>
            </a:br>
            <a:r>
              <a:rPr lang="nl-NL" smtClean="0">
                <a:solidFill>
                  <a:srgbClr val="10137E"/>
                </a:solidFill>
              </a:rPr>
              <a:t>					         106561</a:t>
            </a:r>
          </a:p>
          <a:p>
            <a:pPr>
              <a:buClr>
                <a:srgbClr val="0BA1B8"/>
              </a:buClr>
            </a:pPr>
            <a:r>
              <a:rPr lang="nl-NL" smtClean="0">
                <a:solidFill>
                  <a:srgbClr val="10137E"/>
                </a:solidFill>
              </a:rPr>
              <a:t>Informatie			GPO 106807</a:t>
            </a:r>
            <a:endParaRPr lang="nl-NL" dirty="0">
              <a:solidFill>
                <a:srgbClr val="101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237</Words>
  <Application>Microsoft Office PowerPoint</Application>
  <PresentationFormat>Diavoorstelling (4:3)</PresentationFormat>
  <Paragraphs>215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Kantoorthema</vt:lpstr>
      <vt:lpstr>Geschillencommissie Passend Onderwijs</vt:lpstr>
      <vt:lpstr>PowerPoint-presentatie</vt:lpstr>
      <vt:lpstr>Waarom GPO</vt:lpstr>
      <vt:lpstr>Ouders verzoekende partij</vt:lpstr>
      <vt:lpstr>GPO procedure</vt:lpstr>
      <vt:lpstr>PowerPoint-presentatie</vt:lpstr>
      <vt:lpstr>Ontvankelijkheid-Bevoegdheid</vt:lpstr>
      <vt:lpstr>Toelating - Stramien</vt:lpstr>
      <vt:lpstr>Toelating </vt:lpstr>
      <vt:lpstr>Verwijdering - Stramien</vt:lpstr>
      <vt:lpstr>Verwijdering </vt:lpstr>
      <vt:lpstr>OPP - Stramien</vt:lpstr>
      <vt:lpstr>OPP </vt:lpstr>
      <vt:lpstr>PowerPoint-presentatie</vt:lpstr>
      <vt:lpstr>www.onderwijsgeschillen.nl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L. Schouten</dc:creator>
  <cp:lastModifiedBy>Stephan</cp:lastModifiedBy>
  <cp:revision>32</cp:revision>
  <dcterms:created xsi:type="dcterms:W3CDTF">2015-11-24T10:51:11Z</dcterms:created>
  <dcterms:modified xsi:type="dcterms:W3CDTF">2016-10-31T15:07:20Z</dcterms:modified>
</cp:coreProperties>
</file>