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3" r:id="rId5"/>
    <p:sldId id="308" r:id="rId6"/>
    <p:sldId id="294" r:id="rId7"/>
    <p:sldId id="305" r:id="rId8"/>
    <p:sldId id="306" r:id="rId9"/>
    <p:sldId id="307" r:id="rId10"/>
    <p:sldId id="309" r:id="rId11"/>
    <p:sldId id="310" r:id="rId12"/>
    <p:sldId id="297" r:id="rId13"/>
    <p:sldId id="296" r:id="rId14"/>
  </p:sldIdLst>
  <p:sldSz cx="9144000" cy="6858000" type="screen4x3"/>
  <p:notesSz cx="6669088" cy="9926638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F1075"/>
    <a:srgbClr val="3877BB"/>
    <a:srgbClr val="005D9D"/>
    <a:srgbClr val="0A2653"/>
    <a:srgbClr val="498B9D"/>
    <a:srgbClr val="00415C"/>
    <a:srgbClr val="004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12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Century Gothic"/>
                <a:ea typeface="+mn-ea"/>
                <a:cs typeface="Century Gothic"/>
              </a:defRPr>
            </a:lvl1pPr>
          </a:lstStyle>
          <a:p>
            <a:pPr>
              <a:defRPr/>
            </a:pPr>
            <a:fld id="{64134D6F-D163-7443-BB0F-BFD351E7A36E}" type="datetime3">
              <a:rPr lang="nl-NL"/>
              <a:pPr>
                <a:defRPr/>
              </a:pPr>
              <a:t>4 november 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5B8DB9-1B3E-FD42-8F9D-546EEDDC0E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30195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6D94F8-A583-FF42-B37D-CE4C4B9D91F0}" type="datetime3">
              <a:rPr lang="nl-NL"/>
              <a:pPr>
                <a:defRPr/>
              </a:pPr>
              <a:t>4 november 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6654D3-9E52-E543-9925-105C816895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927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B5B5C1-BBDA-9C43-9FE5-1418439D2EAB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E218026-3F7D-7545-A868-FF587C2205B2}" type="datetime3">
              <a:rPr lang="nl-NL"/>
              <a:pPr>
                <a:defRPr/>
              </a:pPr>
              <a:t>4 november 2016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B6D94F8-A583-FF42-B37D-CE4C4B9D91F0}" type="datetime3">
              <a:rPr lang="nl-NL" smtClean="0"/>
              <a:pPr>
                <a:defRPr/>
              </a:pPr>
              <a:t>4 november 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6654D3-9E52-E543-9925-105C8168951A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65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975" y="219354"/>
            <a:ext cx="3403600" cy="192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1397" y="3375075"/>
            <a:ext cx="7528495" cy="562196"/>
          </a:xfrm>
        </p:spPr>
        <p:txBody>
          <a:bodyPr/>
          <a:lstStyle>
            <a:lvl1pPr algn="ctr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613750" y="4167966"/>
            <a:ext cx="6356773" cy="90516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838575" y="5437188"/>
            <a:ext cx="14732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11A623A2-DE4F-4F49-9CF9-B5A63143EDA1}" type="datetime3">
              <a:rPr lang="nl-NL"/>
              <a:pPr>
                <a:defRPr/>
              </a:pPr>
              <a:t>4 november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970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A7B2-9DF4-0648-AF50-3738A47C10E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69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22867"/>
            <a:ext cx="6019800" cy="5203296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4AEB-E941-6B46-965E-97DE8AB35BE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62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370" y="1200150"/>
            <a:ext cx="8097429" cy="49260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4129-7123-BB4A-A4FD-1741EAB8CC4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614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CD8A-99A7-B34A-B9B0-2FA5F9FBF22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377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134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346E-4BBA-C44F-B216-C1C1FEAA7E3C}" type="datetime3">
              <a:rPr lang="nl-NL"/>
              <a:pPr>
                <a:defRPr/>
              </a:pPr>
              <a:t>4 november 2016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134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8525E-E325-1645-8CAE-96B198F8C9D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763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80859-3FEE-D74C-A462-009E0E8094B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34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57874-FC42-3744-AAF4-CBD0982F72A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11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2041-2B4C-8146-B889-13469D2502D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473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65199"/>
            <a:ext cx="3008313" cy="8466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965198"/>
            <a:ext cx="5111750" cy="53482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938866"/>
            <a:ext cx="3008313" cy="4374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51A6D-4F8C-6947-BE2C-6F2E6B734D4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762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C490-5B61-524D-A512-DBD264CF71D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15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090738" y="295275"/>
            <a:ext cx="65960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200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588963" y="1200150"/>
            <a:ext cx="8097837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13488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</a:lstStyle>
          <a:p>
            <a:pPr>
              <a:defRPr/>
            </a:pPr>
            <a:fld id="{F97AE19B-DCA8-3047-B252-2C97049AB6D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1030" name="Afbeelding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295" y="198438"/>
            <a:ext cx="1335923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7" r:id="rId2"/>
    <p:sldLayoutId id="2147483838" r:id="rId3"/>
    <p:sldLayoutId id="2147483847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sldNum="0" hdr="0" ftr="0"/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Century Gothic"/>
          <a:ea typeface="ＭＳ Ｐゴシック" charset="0"/>
          <a:cs typeface="Century Gothic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415C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415C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415C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415C"/>
          </a:solidFill>
          <a:latin typeface="Corbe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e.stolk@dekleineprins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1031875" y="2447562"/>
            <a:ext cx="7527925" cy="561975"/>
          </a:xfrm>
        </p:spPr>
        <p:txBody>
          <a:bodyPr/>
          <a:lstStyle/>
          <a:p>
            <a:r>
              <a:rPr lang="nl-NL" dirty="0" smtClean="0">
                <a:latin typeface="Century Gothic" charset="0"/>
              </a:rPr>
              <a:t>De Kleine Prins Expertisecentrum</a:t>
            </a:r>
            <a:endParaRPr lang="nl-NL" dirty="0">
              <a:latin typeface="Century Gothic" charset="0"/>
            </a:endParaRPr>
          </a:p>
        </p:txBody>
      </p:sp>
      <p:sp>
        <p:nvSpPr>
          <p:cNvPr id="15362" name="Subtitel 2"/>
          <p:cNvSpPr>
            <a:spLocks noGrp="1"/>
          </p:cNvSpPr>
          <p:nvPr>
            <p:ph type="subTitle" idx="1"/>
          </p:nvPr>
        </p:nvSpPr>
        <p:spPr>
          <a:xfrm>
            <a:off x="1614488" y="3260726"/>
            <a:ext cx="6356350" cy="906462"/>
          </a:xfrm>
        </p:spPr>
        <p:txBody>
          <a:bodyPr/>
          <a:lstStyle/>
          <a:p>
            <a:r>
              <a:rPr lang="nl-NL" dirty="0" smtClean="0">
                <a:latin typeface="Century Gothic" charset="0"/>
              </a:rPr>
              <a:t>Femke Rienstra</a:t>
            </a:r>
          </a:p>
          <a:p>
            <a:endParaRPr lang="nl-NL" dirty="0">
              <a:latin typeface="Century Gothic" charset="0"/>
            </a:endParaRPr>
          </a:p>
          <a:p>
            <a:r>
              <a:rPr lang="nl-NL" dirty="0" smtClean="0">
                <a:latin typeface="Century Gothic" charset="0"/>
                <a:hlinkClick r:id="rId3"/>
              </a:rPr>
              <a:t>f.rienstra@dekleineprins.nl</a:t>
            </a:r>
            <a:endParaRPr lang="nl-NL" dirty="0" smtClean="0">
              <a:latin typeface="Century Gothic" charset="0"/>
            </a:endParaRPr>
          </a:p>
          <a:p>
            <a:endParaRPr lang="nl-NL" dirty="0">
              <a:latin typeface="Century Gothic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31/10/16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fbeelding 3" descr="powerpoint-bgzonder-di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>
          <a:xfrm>
            <a:off x="989013" y="3563938"/>
            <a:ext cx="7302500" cy="4810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l-NL">
                <a:latin typeface="Century Gothic" charset="0"/>
              </a:rPr>
              <a:t>Hartelijk dank voor uw aandacht.</a:t>
            </a:r>
          </a:p>
        </p:txBody>
      </p:sp>
      <p:pic>
        <p:nvPicPr>
          <p:cNvPr id="20484" name="Tijdelijke aanduiding voor inhoud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7936" y="1057275"/>
            <a:ext cx="3138603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393807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Langdurig ziek? </a:t>
            </a:r>
            <a:endParaRPr lang="nl-NL" dirty="0">
              <a:latin typeface="Century Gothic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8963" y="1876097"/>
            <a:ext cx="8097837" cy="4250066"/>
          </a:xfrm>
        </p:spPr>
        <p:txBody>
          <a:bodyPr/>
          <a:lstStyle/>
          <a:p>
            <a:pPr marL="400050" lvl="1" indent="0">
              <a:buNone/>
            </a:pPr>
            <a:endParaRPr lang="nl-NL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Langer dan 6 weken verzuim</a:t>
            </a:r>
          </a:p>
          <a:p>
            <a:endParaRPr lang="nl-NL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Oorzaak is belangrijker dan verzuimduur </a:t>
            </a:r>
          </a:p>
          <a:p>
            <a:endParaRPr lang="nl-NL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Ook frequente,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korte ziekmeldingen gemeten gedurende een periode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kunnen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duiden op dat er meer aan de hand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is </a:t>
            </a: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46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Mogelijke ziekten</a:t>
            </a:r>
            <a:endParaRPr lang="nl-NL" dirty="0">
              <a:latin typeface="Century Gothic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8963" y="1876097"/>
            <a:ext cx="8097837" cy="4250066"/>
          </a:xfrm>
        </p:spPr>
        <p:txBody>
          <a:bodyPr/>
          <a:lstStyle/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Kanker</a:t>
            </a:r>
          </a:p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			Diabetes</a:t>
            </a:r>
          </a:p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						Epilepsie</a:t>
            </a:r>
          </a:p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									Nierziekten</a:t>
            </a:r>
          </a:p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													Hartafwijkingen</a:t>
            </a:r>
          </a:p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							Astma</a:t>
            </a:r>
          </a:p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		Jeugdreuma</a:t>
            </a:r>
          </a:p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								Chronische pijn of vermoeidheid </a:t>
            </a:r>
          </a:p>
          <a:p>
            <a:pPr marL="400050" lvl="1" indent="0">
              <a:buNone/>
            </a:pPr>
            <a:endParaRPr lang="nl-NL" sz="20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400050" lvl="1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</a:t>
            </a:r>
            <a:r>
              <a:rPr lang="nl-NL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O</a:t>
            </a: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nverklaarde</a:t>
            </a:r>
            <a:r>
              <a:rPr lang="nl-NL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) somatische klachten</a:t>
            </a: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371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Langdurig zieke leerlingen </a:t>
            </a:r>
            <a:endParaRPr lang="nl-NL" dirty="0">
              <a:latin typeface="Century Gothic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8963" y="1876097"/>
            <a:ext cx="8097837" cy="4250066"/>
          </a:xfrm>
        </p:spPr>
        <p:txBody>
          <a:bodyPr/>
          <a:lstStyle/>
          <a:p>
            <a:pPr marL="400050" lvl="1" indent="0">
              <a:buNone/>
            </a:pP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400050" lvl="1" indent="0" algn="ctr">
              <a:buNone/>
            </a:pPr>
            <a:endParaRPr lang="nl-NL" sz="4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400050" lvl="1" indent="0" algn="ctr">
              <a:buNone/>
            </a:pPr>
            <a:r>
              <a:rPr lang="nl-NL" sz="4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Ervaringen?</a:t>
            </a:r>
            <a:endParaRPr lang="nl-NL" sz="4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6438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Zicht op verzuim  en ziekte</a:t>
            </a:r>
            <a:endParaRPr lang="nl-NL" dirty="0">
              <a:latin typeface="Century Gothic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8963" y="1876097"/>
            <a:ext cx="8097837" cy="4250066"/>
          </a:xfrm>
        </p:spPr>
        <p:txBody>
          <a:bodyPr/>
          <a:lstStyle/>
          <a:p>
            <a:pPr marL="400050" lvl="1" indent="0">
              <a:buNone/>
            </a:pP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Hoe houden scholen zicht op verzuim?</a:t>
            </a:r>
          </a:p>
          <a:p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Wie is eigenaar van die informatie?</a:t>
            </a:r>
          </a:p>
          <a:p>
            <a:endParaRPr lang="nl-NL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Wat wordt ermee gedaan? Opvolging? </a:t>
            </a:r>
          </a:p>
          <a:p>
            <a:endParaRPr lang="nl-NL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smtClean="0">
                <a:solidFill>
                  <a:schemeClr val="tx2"/>
                </a:solidFill>
                <a:latin typeface="Century Gothic" panose="020B0502020202020204" pitchFamily="34" charset="0"/>
              </a:rPr>
              <a:t>SWV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op de hoogte stellen vanwege wet op leerplicht (b.v. tweemaandelijks verzuimcijfers doorgeven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aan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SWV)</a:t>
            </a: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195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kan je doen? </a:t>
            </a:r>
            <a:endParaRPr lang="nl-NL" dirty="0">
              <a:latin typeface="Century Gothic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8963" y="1876097"/>
            <a:ext cx="8097837" cy="4250066"/>
          </a:xfrm>
        </p:spPr>
        <p:txBody>
          <a:bodyPr/>
          <a:lstStyle/>
          <a:p>
            <a:pPr marL="400050" lvl="1" indent="0">
              <a:buNone/>
            </a:pP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nl-NL" sz="2000" b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School </a:t>
            </a:r>
            <a:r>
              <a:rPr lang="nl-NL" sz="20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is te allen tijde verantwoordelijk voor het onderwijs, ook als de leerling thuis zit</a:t>
            </a:r>
          </a:p>
          <a:p>
            <a:pPr marL="0" indent="0">
              <a:buNone/>
            </a:pPr>
            <a:endParaRPr lang="nl-NL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Stap </a:t>
            </a:r>
            <a:r>
              <a:rPr lang="nl-NL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1: </a:t>
            </a:r>
            <a:endParaRPr lang="nl-NL" sz="20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NL" sz="20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Gesprek met onderwijsondersteuner 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In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geval van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ernstige of acute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ziekte of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ongeval niet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afwachten, meteen contact opnemen met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onderwijsondersteuner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97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doen?</a:t>
            </a:r>
            <a:endParaRPr lang="nl-NL" dirty="0">
              <a:latin typeface="Century Gothic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8963" y="1876097"/>
            <a:ext cx="8097837" cy="4250066"/>
          </a:xfrm>
        </p:spPr>
        <p:txBody>
          <a:bodyPr/>
          <a:lstStyle/>
          <a:p>
            <a:pPr marL="0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Stap </a:t>
            </a:r>
            <a:r>
              <a:rPr lang="nl-NL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2 </a:t>
            </a:r>
            <a:endParaRPr lang="nl-NL" sz="20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NL" sz="20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Via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onderwijsondersteuner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bij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SWV ondersteuning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aanvragen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(De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Kleine Prins) om onderwijs vorm te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geven:</a:t>
            </a:r>
          </a:p>
          <a:p>
            <a:pPr marL="0" indent="0">
              <a:buNone/>
            </a:pP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M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et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onderwijsondersteuner en/of expert sparren over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mogelijkheden en te ondernemen stappen</a:t>
            </a: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A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angepast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programma op school afgestemd op belastbaarheid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leerling</a:t>
            </a: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T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huisonderwijs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met als doel terugkeer op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school</a:t>
            </a:r>
          </a:p>
          <a:p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Arrangement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De Kleine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Prins: onderwijs tijdens revalidatie  </a:t>
            </a:r>
          </a:p>
          <a:p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Voorlichting en toerusten team </a:t>
            </a:r>
          </a:p>
          <a:p>
            <a:endParaRPr lang="nl-NL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761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doen?</a:t>
            </a:r>
            <a:endParaRPr lang="nl-NL" dirty="0">
              <a:latin typeface="Century Gothic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8963" y="1876097"/>
            <a:ext cx="8097837" cy="4250066"/>
          </a:xfrm>
        </p:spPr>
        <p:txBody>
          <a:bodyPr/>
          <a:lstStyle/>
          <a:p>
            <a:pPr marL="0" indent="0">
              <a:buNone/>
            </a:pPr>
            <a:r>
              <a:rPr lang="nl-NL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Stap3</a:t>
            </a:r>
          </a:p>
          <a:p>
            <a:pPr marL="0" indent="0">
              <a:buNone/>
            </a:pPr>
            <a:endParaRPr lang="nl-NL" sz="20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Stel </a:t>
            </a: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leerplicht op de hoogte van langdurig of frequent verzuim, ook bij halve dagen </a:t>
            </a: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schoolgang en langdurig geoorloofd verzuim</a:t>
            </a:r>
          </a:p>
          <a:p>
            <a:pPr marL="0" indent="0">
              <a:buNone/>
            </a:pPr>
            <a:endParaRPr lang="nl-NL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Stem met leerplicht af aan welke wettelijke eisen de school moet voldoen in dit specifieke geval.</a:t>
            </a: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346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8963" y="522514"/>
            <a:ext cx="8097837" cy="4872446"/>
          </a:xfrm>
        </p:spPr>
        <p:txBody>
          <a:bodyPr/>
          <a:lstStyle/>
          <a:p>
            <a:pPr marL="0" indent="0" algn="ctr">
              <a:buNone/>
            </a:pPr>
            <a:r>
              <a:rPr lang="nl-NL" sz="5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Vragen?</a:t>
            </a:r>
            <a:endParaRPr lang="nl-NL" sz="54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 descr="Afbeeldingsresultaat voor vr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141" y="2053998"/>
            <a:ext cx="42862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85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KP-expertisecentrum-presentatie-sjabloon2016">
  <a:themeElements>
    <a:clrScheme name="Aangepast 4">
      <a:dk1>
        <a:srgbClr val="1F3C75"/>
      </a:dk1>
      <a:lt1>
        <a:srgbClr val="B7D5EE"/>
      </a:lt1>
      <a:dk2>
        <a:srgbClr val="3877BB"/>
      </a:dk2>
      <a:lt2>
        <a:srgbClr val="FBF8E3"/>
      </a:lt2>
      <a:accent1>
        <a:srgbClr val="96BA39"/>
      </a:accent1>
      <a:accent2>
        <a:srgbClr val="EFC700"/>
      </a:accent2>
      <a:accent3>
        <a:srgbClr val="469C45"/>
      </a:accent3>
      <a:accent4>
        <a:srgbClr val="AC2675"/>
      </a:accent4>
      <a:accent5>
        <a:srgbClr val="000000"/>
      </a:accent5>
      <a:accent6>
        <a:srgbClr val="F79646"/>
      </a:accent6>
      <a:hlink>
        <a:srgbClr val="2C3F6E"/>
      </a:hlink>
      <a:folHlink>
        <a:srgbClr val="80008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D8333F238B4AA9283B75D843D999" ma:contentTypeVersion="0" ma:contentTypeDescription="Een nieuw document maken." ma:contentTypeScope="" ma:versionID="5b962f1941f0e15d2c69ef855b4c3a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17e5968c79d9fe2fc9f8835eee23f5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E3550A-0503-4882-B080-9A74382CE291}">
  <ds:schemaRefs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EA387A-380D-4062-A879-55D6F1F9B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90FB33-A700-443D-8645-EE98C88D62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DKP-expertisecentrum-presentatie-sjabloon2016</Template>
  <TotalTime>262</TotalTime>
  <Words>263</Words>
  <Application>Microsoft Macintosh PowerPoint</Application>
  <PresentationFormat>Diavoorstelling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DKP-expertisecentrum-presentatie-sjabloon2016</vt:lpstr>
      <vt:lpstr>De Kleine Prins Expertisecentrum</vt:lpstr>
      <vt:lpstr>Langdurig ziek? </vt:lpstr>
      <vt:lpstr>Mogelijke ziekten</vt:lpstr>
      <vt:lpstr>Langdurig zieke leerlingen </vt:lpstr>
      <vt:lpstr>Zicht op verzuim  en ziekte</vt:lpstr>
      <vt:lpstr>Wat kan je doen? </vt:lpstr>
      <vt:lpstr>Wat kun je doen?</vt:lpstr>
      <vt:lpstr>Wat kun je doen?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Kleine Prins Expertisecentrum</dc:title>
  <dc:creator>Henriette Dijkstra</dc:creator>
  <cp:lastModifiedBy>Femke Rienstra</cp:lastModifiedBy>
  <cp:revision>26</cp:revision>
  <cp:lastPrinted>2016-11-04T13:15:56Z</cp:lastPrinted>
  <dcterms:created xsi:type="dcterms:W3CDTF">2016-09-12T19:15:49Z</dcterms:created>
  <dcterms:modified xsi:type="dcterms:W3CDTF">2016-11-04T13:16:05Z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0x0101004FF0D8333F238B4AA9283B75D843D999</vt:lpwstr>
  </property>
</Properties>
</file>